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7FF8F7-6E66-445F-AC88-B60796AE3D7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55" d="100"/>
          <a:sy n="55" d="100"/>
        </p:scale>
        <p:origin x="6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61D4F-F642-42EB-8974-DE0BC3D055BB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0A066-A3AC-46C7-AB7E-671ECEB2D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9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/>
              <a:t>jaya</a:t>
            </a:r>
            <a:r>
              <a:rPr lang="en-GB" dirty="0"/>
              <a:t>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1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Due to the reuse of </a:t>
            </a:r>
            <a:r>
              <a:rPr lang="en-GB" dirty="0" err="1"/>
              <a:t>Xjki</a:t>
            </a:r>
            <a:r>
              <a:rPr lang="en-GB" dirty="0"/>
              <a:t> there will be some blocking/synchronisation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6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2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case they are using a Maxwell based </a:t>
            </a:r>
            <a:r>
              <a:rPr lang="en-GB" dirty="0" err="1"/>
              <a:t>gpu</a:t>
            </a:r>
            <a:r>
              <a:rPr lang="en-GB" dirty="0"/>
              <a:t> – like my own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architecture ……. The die looks very similar to the block diagram , it is difficult to bring attention to such a small piece of the diagram so ….. Giant red arrow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1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Speed up improved as population decreased – larger population is more accurate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0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3B0-7738-4899-A184-FD8346D89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6D58A-5067-4A46-886D-5021C42BE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163C4-DC69-4A30-9154-8B779A0B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EDF1B-BD1A-4D2B-A9A4-5A10E1E8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3D6C6-1129-4F29-83EF-B0561C52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0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C210-750D-4CF5-B9CD-2CDB4C16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AD41E-698C-4142-9EB3-D2A0221B3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FB87-EC43-4D09-91B1-225139B5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280D1-8DA9-4BD8-9304-B9E4A0792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35DC-35B1-4093-97C8-718E4609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6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CA5ECB-F1DC-463A-AEF7-0E2C0638D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9213E-667E-44A1-9071-87139B9B2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AC8FE-757F-4178-B0CF-8D5BBFF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3B8C0-2E45-4B4B-B70E-6D4FED68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8BB2A-F504-45F6-A48E-BFFF85FB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4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CC1A-B2DE-4B26-8335-3D2A7962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8D7C8-A98D-4427-95B9-492A655EB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CB3A3-5B40-4ABD-9AFE-DD6B264E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B2623-6832-41AF-9151-FA1E9EDB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1DBE3-DED1-4508-938C-59392FA3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8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FB53-D5A4-4559-BCE4-FC0758D7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2543-1DBB-405C-8C7F-F193C7723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0C65-2B64-4E51-87FE-C57F3BE8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1DA5-052A-4AC8-BDFA-6F234235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D5179-13A3-402A-AFA6-28D4A116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5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62FB-F6D1-41D0-899E-88272BB5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E5B0-D1E8-42F8-9B57-4AE2E980A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3B25F-1A94-4272-A1B2-62696CF51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77D78-F45D-42AE-860A-BA252BCC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3916A-FA18-43BE-BB67-10BF7388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12D7C-3D66-4857-9C7E-BB90926C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9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BB4D-A6D5-410C-A6AF-24BA170E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86C72-F498-467B-B35A-DE775095B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6636C-EEDF-4EC3-9FB0-E92ADE0DD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FC95D-9BFC-41FE-B518-F41D4D510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85203-EDAF-4A6E-9F86-97A059920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40A85E-F15E-49DA-8897-839CE132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E35CB-50DA-4C7F-B379-DCA7B20B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23F83-1E95-4814-A6E0-608EE8A4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5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0F6B-FA95-47D4-9E7D-CA41AE91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FE2BA-A53C-44DC-A33D-F717F8963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F1DE0-FE72-42E7-85B4-858BC6EA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94131-1F83-4349-923E-78FF71A2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9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F64DE-A63E-4CF4-A129-58A9F46A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94A7D-99EF-44BD-8AE4-F3A74756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4D157-B721-4CBE-88A3-86A0C54B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81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BB8D-65AD-4EC4-ACE0-D0D77A92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CB93-44AC-45F8-958F-0B15A81A1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840C8-BD5C-4A2E-A776-3B05364A1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61ECF-1516-48B0-8D68-F9FE1D89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10D68-38A9-4D14-BFDD-31BB355D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F9C5B-A827-4109-9CD4-FDB061AB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3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2D40-C396-4E99-BC42-73D9F258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0375B-4E22-4595-9FE1-EFA1A40CD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975E0-564F-4AD8-A789-57D298BA6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B0D74-8548-4406-8183-FCFF7553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9A9CF-3B23-44DF-B0D7-10A9F9B7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8FF3D-67A2-49C4-87BB-F516CF0F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0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68F7B-EB00-47E6-9595-6027790E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4E79E-EB3B-43B7-A773-092752B6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63C-A438-4B34-A987-9F10EE38C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28D11-3DB3-4A24-9635-AAD05EFAE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8F0A2-986F-467C-BE9E-6F296CAFB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0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fworks.com/refworks2/default.aspx?r=references|MainLayout::in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ndtech.com/show/8526/nvidia-geforce-gtx-980-review/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86559-FC45-478F-94EE-E411DF5F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Jaya optimization algorithm with GPU acceleration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EAA3E-0AE7-46FD-9C61-46358F7F0C3C}"/>
              </a:ext>
            </a:extLst>
          </p:cNvPr>
          <p:cNvSpPr txBox="1"/>
          <p:nvPr/>
        </p:nvSpPr>
        <p:spPr>
          <a:xfrm>
            <a:off x="3719743" y="6001305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hlinkClick r:id="rId2" tooltip="Jimeno-Morenilla, A."/>
              </a:rPr>
              <a:t>Jimeno-Morenilla</a:t>
            </a:r>
            <a:r>
              <a:rPr lang="en-US" u="sng" dirty="0">
                <a:hlinkClick r:id="rId2" tooltip="Jimeno-Morenilla, A."/>
              </a:rPr>
              <a:t>, A.</a:t>
            </a:r>
            <a:r>
              <a:rPr lang="en-US" dirty="0"/>
              <a:t>; </a:t>
            </a:r>
            <a:r>
              <a:rPr lang="en-US" u="sng" dirty="0" err="1">
                <a:hlinkClick r:id="rId2" tooltip="Jimeno-Morenilla, A"/>
              </a:rPr>
              <a:t>Jimeno-Morenilla</a:t>
            </a:r>
            <a:r>
              <a:rPr lang="en-US" u="sng" dirty="0">
                <a:hlinkClick r:id="rId2" tooltip="Jimeno-Morenilla, A"/>
              </a:rPr>
              <a:t>, A</a:t>
            </a:r>
            <a:r>
              <a:rPr lang="en-US" dirty="0"/>
              <a:t>; </a:t>
            </a:r>
            <a:r>
              <a:rPr lang="en-US" u="sng" dirty="0">
                <a:hlinkClick r:id="rId2" tooltip="Sánchez-Romero, J. L"/>
              </a:rPr>
              <a:t>Sánchez-Romero, J. L</a:t>
            </a:r>
            <a:r>
              <a:rPr lang="en-US" dirty="0"/>
              <a:t>; </a:t>
            </a:r>
            <a:r>
              <a:rPr lang="en-US" u="sng" dirty="0" err="1">
                <a:hlinkClick r:id="rId2" tooltip="Migallón, H"/>
              </a:rPr>
              <a:t>Migallón</a:t>
            </a:r>
            <a:r>
              <a:rPr lang="en-US" u="sng" dirty="0">
                <a:hlinkClick r:id="rId2" tooltip="Migallón, H"/>
              </a:rPr>
              <a:t>, H</a:t>
            </a:r>
            <a:r>
              <a:rPr lang="en-US" dirty="0"/>
              <a:t>; </a:t>
            </a:r>
            <a:r>
              <a:rPr lang="en-US" u="sng" dirty="0">
                <a:hlinkClick r:id="rId2" tooltip="Mora-Mora, H"/>
              </a:rPr>
              <a:t>Mora-Mora,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12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DDF53-D48B-4F6A-96F8-B61C2BD5F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9" y="964692"/>
            <a:ext cx="3326815" cy="492861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847F81-DB2B-4732-A6C0-01DA785E495F}"/>
              </a:ext>
            </a:extLst>
          </p:cNvPr>
          <p:cNvSpPr txBox="1">
            <a:spLocks/>
          </p:cNvSpPr>
          <p:nvPr/>
        </p:nvSpPr>
        <p:spPr>
          <a:xfrm>
            <a:off x="5181601" y="643464"/>
            <a:ext cx="6367061" cy="602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Memory shared </a:t>
            </a:r>
          </a:p>
          <a:p>
            <a:endParaRPr lang="en-GB"/>
          </a:p>
          <a:p>
            <a:r>
              <a:rPr lang="en-GB"/>
              <a:t>Map each to a single SMM </a:t>
            </a:r>
          </a:p>
          <a:p>
            <a:endParaRPr lang="en-GB"/>
          </a:p>
          <a:p>
            <a:r>
              <a:rPr lang="en-GB"/>
              <a:t>Keeps efficiency </a:t>
            </a:r>
          </a:p>
          <a:p>
            <a:endParaRPr lang="en-GB"/>
          </a:p>
          <a:p>
            <a:r>
              <a:rPr lang="en-GB"/>
              <a:t>If threads were split blocking and synchronisation issues may occur when fetching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B3D4BA-1FE5-492A-86F3-A7608EDEB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6" y="389958"/>
            <a:ext cx="3937997" cy="56733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B635C-9615-4D07-BF80-A35789BAF6E6}"/>
              </a:ext>
            </a:extLst>
          </p:cNvPr>
          <p:cNvSpPr txBox="1"/>
          <p:nvPr/>
        </p:nvSpPr>
        <p:spPr>
          <a:xfrm>
            <a:off x="5421086" y="1752600"/>
            <a:ext cx="56496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 = population size (k)</a:t>
            </a:r>
          </a:p>
          <a:p>
            <a:endParaRPr lang="en-GB" sz="2800" dirty="0"/>
          </a:p>
          <a:p>
            <a:r>
              <a:rPr lang="en-GB" sz="2800" dirty="0"/>
              <a:t>N = design variables for a function (j)</a:t>
            </a:r>
          </a:p>
          <a:p>
            <a:endParaRPr lang="en-GB" sz="2800" dirty="0"/>
          </a:p>
          <a:p>
            <a:r>
              <a:rPr lang="en-GB" sz="2800" dirty="0"/>
              <a:t>Blocks = iteration / run (</a:t>
            </a:r>
            <a:r>
              <a:rPr lang="en-GB" sz="2800" dirty="0" err="1"/>
              <a:t>i</a:t>
            </a:r>
            <a:r>
              <a:rPr lang="en-GB" sz="2800" dirty="0"/>
              <a:t>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8FF6C8E-5303-4A91-84E2-E782BBFFE3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8914" y="6243566"/>
                <a:ext cx="10232571" cy="5522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𝑤𝑜𝑟𝑠𝑡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8FF6C8E-5303-4A91-84E2-E782BBFF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914" y="6243566"/>
                <a:ext cx="10232571" cy="552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0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4667F-CA75-45B6-ACD0-B5DC23D3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2886"/>
            <a:ext cx="10515600" cy="540407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Hardware –</a:t>
            </a:r>
          </a:p>
          <a:p>
            <a:pPr lvl="1"/>
            <a:r>
              <a:rPr lang="en-GB" dirty="0"/>
              <a:t>Nvidia GTX 970 (CUDA 7.5)</a:t>
            </a:r>
          </a:p>
          <a:p>
            <a:pPr lvl="2"/>
            <a:r>
              <a:rPr lang="en-GB" dirty="0"/>
              <a:t>1664 CUDA cores </a:t>
            </a:r>
          </a:p>
          <a:p>
            <a:pPr lvl="2"/>
            <a:r>
              <a:rPr lang="en-GB" dirty="0"/>
              <a:t>1.025 GHz </a:t>
            </a:r>
          </a:p>
          <a:p>
            <a:pPr lvl="2"/>
            <a:r>
              <a:rPr lang="en-GB" dirty="0"/>
              <a:t>2 GB ram </a:t>
            </a:r>
          </a:p>
          <a:p>
            <a:pPr marL="914400" lvl="2" indent="0">
              <a:buNone/>
            </a:pPr>
            <a:r>
              <a:rPr lang="en-GB" dirty="0"/>
              <a:t>Notes – low end variant </a:t>
            </a:r>
          </a:p>
          <a:p>
            <a:pPr lvl="2"/>
            <a:r>
              <a:rPr lang="en-GB" dirty="0"/>
              <a:t>1</a:t>
            </a:r>
            <a:r>
              <a:rPr lang="en-US" dirty="0"/>
              <a:t>3 Maxwell streaming multiprocessors – 128 CUDA cores each 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I</a:t>
            </a:r>
            <a:r>
              <a:rPr lang="en-US" dirty="0" err="1"/>
              <a:t>ntel</a:t>
            </a:r>
            <a:r>
              <a:rPr lang="en-US" dirty="0"/>
              <a:t> Core I7 6700 </a:t>
            </a:r>
          </a:p>
          <a:p>
            <a:pPr lvl="2"/>
            <a:r>
              <a:rPr lang="en-GB" dirty="0"/>
              <a:t>4</a:t>
            </a:r>
            <a:r>
              <a:rPr lang="en-US" dirty="0"/>
              <a:t> cores </a:t>
            </a:r>
          </a:p>
          <a:p>
            <a:pPr lvl="2"/>
            <a:r>
              <a:rPr lang="en-GB" dirty="0"/>
              <a:t>8</a:t>
            </a:r>
            <a:r>
              <a:rPr lang="en-US" dirty="0"/>
              <a:t> threads using hyper threading</a:t>
            </a:r>
          </a:p>
          <a:p>
            <a:pPr lvl="2"/>
            <a:r>
              <a:rPr lang="en-GB" dirty="0"/>
              <a:t>8</a:t>
            </a:r>
            <a:r>
              <a:rPr lang="en-US" dirty="0"/>
              <a:t>MB cache </a:t>
            </a:r>
          </a:p>
          <a:p>
            <a:pPr lvl="2"/>
            <a:r>
              <a:rPr lang="en-GB" dirty="0"/>
              <a:t>3</a:t>
            </a:r>
            <a:r>
              <a:rPr lang="en-US" dirty="0"/>
              <a:t>.4 – 4 GHz depending on cores in use, </a:t>
            </a:r>
            <a:r>
              <a:rPr lang="en-US" dirty="0" err="1"/>
              <a:t>themals</a:t>
            </a:r>
            <a:r>
              <a:rPr lang="en-US" dirty="0"/>
              <a:t> and power usage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54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4934B-25F7-4E56-B52F-BCB781185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5" y="836327"/>
            <a:ext cx="10515600" cy="565444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Two parameters – </a:t>
            </a:r>
          </a:p>
          <a:p>
            <a:pPr lvl="1"/>
            <a:r>
              <a:rPr lang="en-GB" dirty="0"/>
              <a:t>Number of runs (iterations ……. </a:t>
            </a:r>
            <a:r>
              <a:rPr lang="en-GB" dirty="0" err="1"/>
              <a:t>i</a:t>
            </a:r>
            <a:r>
              <a:rPr lang="en-GB" dirty="0"/>
              <a:t>)</a:t>
            </a:r>
          </a:p>
          <a:p>
            <a:pPr marL="914400" lvl="2" indent="0">
              <a:buNone/>
            </a:pPr>
            <a:r>
              <a:rPr lang="en-GB" dirty="0"/>
              <a:t>{2, 4, 8, 16, 32, 64, 128, 256}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Population size (candidates …… k)</a:t>
            </a:r>
          </a:p>
          <a:p>
            <a:pPr marL="914400" lvl="2" indent="0">
              <a:buNone/>
            </a:pPr>
            <a:r>
              <a:rPr lang="en-GB" dirty="0"/>
              <a:t>{8, 16, 32}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Number of runs (</a:t>
            </a:r>
            <a:r>
              <a:rPr lang="en-GB" dirty="0" err="1"/>
              <a:t>i</a:t>
            </a:r>
            <a:r>
              <a:rPr lang="en-GB" dirty="0"/>
              <a:t>) determines number thread blocks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Population and variables (j) determines threads per block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These two determine the size of the grid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AB7DFEE-A8C9-439D-AE0C-8203A8FEB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6490776"/>
                <a:ext cx="10232571" cy="5522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𝑤𝑜𝑟𝑠𝑡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AB7DFEE-A8C9-439D-AE0C-8203A8FE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6490776"/>
                <a:ext cx="10232571" cy="552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84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47CBEE-0267-42F7-9159-86A88D24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70" y="339090"/>
            <a:ext cx="6880860" cy="61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E4F3CD5-32B1-45B7-8438-E19EDDFDE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48" y="1839687"/>
            <a:ext cx="6686165" cy="50183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14372-83B6-47D7-9135-F99A5CA6A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0486"/>
            <a:ext cx="10515600" cy="555647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Rosenbrock</a:t>
            </a:r>
            <a:r>
              <a:rPr lang="en-US" dirty="0"/>
              <a:t>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Rosenbrock's</a:t>
            </a:r>
            <a:r>
              <a:rPr lang="en-GB" dirty="0"/>
              <a:t> valley / </a:t>
            </a:r>
            <a:r>
              <a:rPr lang="en-GB" dirty="0" err="1"/>
              <a:t>Rosenbrock's</a:t>
            </a:r>
            <a:r>
              <a:rPr lang="en-GB" dirty="0"/>
              <a:t> banana function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Find the global minimum </a:t>
            </a:r>
          </a:p>
        </p:txBody>
      </p:sp>
    </p:spTree>
    <p:extLst>
      <p:ext uri="{BB962C8B-B14F-4D97-AF65-F5344CB8AC3E}">
        <p14:creationId xmlns:p14="http://schemas.microsoft.com/office/powerpoint/2010/main" val="185795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7AB914-3BAD-44DE-A80E-61B3788C7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7" y="377585"/>
            <a:ext cx="9285513" cy="637155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F85F1F7-6D53-4FEC-8307-12BBEE284DF7}"/>
              </a:ext>
            </a:extLst>
          </p:cNvPr>
          <p:cNvSpPr/>
          <p:nvPr/>
        </p:nvSpPr>
        <p:spPr>
          <a:xfrm>
            <a:off x="1513114" y="3254829"/>
            <a:ext cx="8773886" cy="2786742"/>
          </a:xfrm>
          <a:custGeom>
            <a:avLst/>
            <a:gdLst>
              <a:gd name="connsiteX0" fmla="*/ 0 w 8773886"/>
              <a:gd name="connsiteY0" fmla="*/ 2993571 h 2993571"/>
              <a:gd name="connsiteX1" fmla="*/ 4430486 w 8773886"/>
              <a:gd name="connsiteY1" fmla="*/ 674914 h 2993571"/>
              <a:gd name="connsiteX2" fmla="*/ 8773886 w 8773886"/>
              <a:gd name="connsiteY2" fmla="*/ 0 h 2993571"/>
              <a:gd name="connsiteX3" fmla="*/ 8773886 w 8773886"/>
              <a:gd name="connsiteY3" fmla="*/ 0 h 29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886" h="2993571">
                <a:moveTo>
                  <a:pt x="0" y="2993571"/>
                </a:moveTo>
                <a:cubicBezTo>
                  <a:pt x="1484086" y="2083706"/>
                  <a:pt x="2968172" y="1173842"/>
                  <a:pt x="4430486" y="674914"/>
                </a:cubicBezTo>
                <a:cubicBezTo>
                  <a:pt x="5892800" y="175985"/>
                  <a:pt x="8773886" y="0"/>
                  <a:pt x="8773886" y="0"/>
                </a:cubicBezTo>
                <a:lnTo>
                  <a:pt x="8773886" y="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C6FBF-4298-4C9D-8811-1F6C0827134C}"/>
              </a:ext>
            </a:extLst>
          </p:cNvPr>
          <p:cNvSpPr txBox="1"/>
          <p:nvPr/>
        </p:nvSpPr>
        <p:spPr>
          <a:xfrm>
            <a:off x="3592286" y="108857"/>
            <a:ext cx="5399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Rosenbrock</a:t>
            </a:r>
            <a:r>
              <a:rPr lang="en-US" sz="2800" dirty="0"/>
              <a:t> function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5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13762-0DA6-4C51-9A1F-219B77CB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5391604"/>
          </a:xfrm>
        </p:spPr>
        <p:txBody>
          <a:bodyPr/>
          <a:lstStyle/>
          <a:p>
            <a:r>
              <a:rPr lang="en-GB" dirty="0"/>
              <a:t>Speed increase with the number of runs </a:t>
            </a:r>
          </a:p>
          <a:p>
            <a:endParaRPr lang="en-GB" dirty="0"/>
          </a:p>
          <a:p>
            <a:r>
              <a:rPr lang="en-GB" dirty="0"/>
              <a:t>Number of runs must be greater than number of stream multiprocessors </a:t>
            </a:r>
          </a:p>
          <a:p>
            <a:endParaRPr lang="en-GB" dirty="0"/>
          </a:p>
          <a:p>
            <a:r>
              <a:rPr lang="en-GB" dirty="0"/>
              <a:t>In some cases of less complex functions this may be up to 1024</a:t>
            </a:r>
          </a:p>
          <a:p>
            <a:endParaRPr lang="en-GB" dirty="0"/>
          </a:p>
          <a:p>
            <a:r>
              <a:rPr lang="en-GB" dirty="0"/>
              <a:t>Complex functions as low as 128 or 64</a:t>
            </a:r>
          </a:p>
          <a:p>
            <a:endParaRPr lang="en-GB" dirty="0"/>
          </a:p>
          <a:p>
            <a:r>
              <a:rPr lang="en-GB" dirty="0"/>
              <a:t>Performance depends on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F0A7-D285-4D5C-9477-7979DA6E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315"/>
            <a:ext cx="10515600" cy="554664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conclusion-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absolute value of the amount of variables of a function (j) </a:t>
            </a:r>
          </a:p>
          <a:p>
            <a:pPr marL="0" indent="0">
              <a:buNone/>
            </a:pPr>
            <a:r>
              <a:rPr lang="en-GB" dirty="0"/>
              <a:t>The absolute value of the amount of candidates of a function (k)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Less relevant than the ability to keep all stream multiprocessors fed with jobs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Thankyou for your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E29835-F470-47C5-9E8C-172565E8E854}"/>
              </a:ext>
            </a:extLst>
          </p:cNvPr>
          <p:cNvSpPr txBox="1"/>
          <p:nvPr/>
        </p:nvSpPr>
        <p:spPr>
          <a:xfrm>
            <a:off x="536713" y="457200"/>
            <a:ext cx="107938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References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 err="1"/>
              <a:t>Chwastek</a:t>
            </a:r>
            <a:r>
              <a:rPr lang="en-US" dirty="0"/>
              <a:t>, K. (2011) </a:t>
            </a:r>
            <a:r>
              <a:rPr lang="en-US" b="1" dirty="0"/>
              <a:t>The applications of fixed-point theorem in </a:t>
            </a:r>
            <a:r>
              <a:rPr lang="en-US" b="1" dirty="0" err="1"/>
              <a:t>optimisation</a:t>
            </a:r>
            <a:r>
              <a:rPr lang="en-US" b="1" dirty="0"/>
              <a:t> problems</a:t>
            </a:r>
            <a:r>
              <a:rPr lang="en-US" dirty="0"/>
              <a:t>   in </a:t>
            </a:r>
            <a:r>
              <a:rPr lang="en-US" dirty="0" err="1"/>
              <a:t>optimisation</a:t>
            </a:r>
            <a:r>
              <a:rPr lang="en-US" dirty="0"/>
              <a:t> problems The applications of fixed-point theorem in </a:t>
            </a:r>
            <a:r>
              <a:rPr lang="en-US" dirty="0" err="1"/>
              <a:t>optimisation</a:t>
            </a:r>
            <a:r>
              <a:rPr lang="en-US" dirty="0"/>
              <a:t> problems. </a:t>
            </a:r>
            <a:r>
              <a:rPr lang="en-US" i="1" dirty="0"/>
              <a:t> Archives of Electrical Engineering</a:t>
            </a:r>
            <a:r>
              <a:rPr lang="en-US" dirty="0"/>
              <a:t>. 61 (2), pp.189-198.</a:t>
            </a:r>
          </a:p>
          <a:p>
            <a:endParaRPr lang="en-US" dirty="0"/>
          </a:p>
          <a:p>
            <a:r>
              <a:rPr lang="en-US" dirty="0"/>
              <a:t>Anon. (2008) </a:t>
            </a:r>
            <a:r>
              <a:rPr lang="en-US" b="1" i="1" dirty="0" err="1"/>
              <a:t>Scicomp</a:t>
            </a:r>
            <a:r>
              <a:rPr lang="en-US" b="1" i="1" dirty="0"/>
              <a:t> Accelerates Market Leading Derivative Pricing Software with NVIDIA CUDA</a:t>
            </a:r>
            <a:r>
              <a:rPr lang="en-US" i="1" dirty="0"/>
              <a:t>  </a:t>
            </a:r>
            <a:r>
              <a:rPr lang="en-US" dirty="0"/>
              <a:t>. </a:t>
            </a:r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, 2008. Nvidia. </a:t>
            </a:r>
          </a:p>
          <a:p>
            <a:endParaRPr lang="en-US" dirty="0"/>
          </a:p>
          <a:p>
            <a:r>
              <a:rPr lang="en-US" dirty="0" err="1"/>
              <a:t>Jimeno-Morenilla</a:t>
            </a:r>
            <a:r>
              <a:rPr lang="en-US" dirty="0"/>
              <a:t>, A., </a:t>
            </a:r>
            <a:r>
              <a:rPr lang="en-US" dirty="0" err="1"/>
              <a:t>Jimeno-Morenilla</a:t>
            </a:r>
            <a:r>
              <a:rPr lang="en-US" dirty="0"/>
              <a:t>, A., Sánchez-Romero, J.L., </a:t>
            </a:r>
            <a:r>
              <a:rPr lang="en-US" dirty="0" err="1"/>
              <a:t>Migallón</a:t>
            </a:r>
            <a:r>
              <a:rPr lang="en-US" dirty="0"/>
              <a:t>, H. and Mora-Mora, H. (28) Jaya optimization algorithm with GPU acceleration. </a:t>
            </a:r>
            <a:r>
              <a:rPr lang="en-US" i="1" dirty="0"/>
              <a:t>The Journal of Supercomputing</a:t>
            </a:r>
            <a:r>
              <a:rPr lang="en-US" dirty="0"/>
              <a:t> [online]. </a:t>
            </a:r>
          </a:p>
          <a:p>
            <a:endParaRPr lang="en-US" dirty="0"/>
          </a:p>
          <a:p>
            <a:r>
              <a:rPr lang="en-US" dirty="0"/>
              <a:t>Smith, R. (2014) </a:t>
            </a:r>
            <a:r>
              <a:rPr lang="en-US" b="1" i="1" dirty="0"/>
              <a:t>the NVIDIA GeForce GTX 980 Review: Maxwell Mark 2</a:t>
            </a:r>
            <a:r>
              <a:rPr lang="en-US" i="1" dirty="0"/>
              <a:t> </a:t>
            </a:r>
            <a:r>
              <a:rPr lang="en-US" dirty="0"/>
              <a:t>Available from: </a:t>
            </a:r>
            <a:r>
              <a:rPr lang="en-US" u="sng" dirty="0">
                <a:hlinkClick r:id="rId2"/>
              </a:rPr>
              <a:t>https://www.anandtech.com/show/8526/nvidia-geforce-gtx-980-review/3</a:t>
            </a:r>
            <a:r>
              <a:rPr lang="en-US" dirty="0"/>
              <a:t> [Accessed 01/12/2018].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8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CFF2-C447-428B-8FAE-8E482499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accent1"/>
                </a:solidFill>
              </a:rPr>
              <a:t>The Jaya algorithm 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A14C0-75B2-4007-BAF0-166CF948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GB" sz="2400"/>
              <a:t>An optimization algorithm </a:t>
            </a:r>
          </a:p>
          <a:p>
            <a:pPr lvl="1"/>
            <a:r>
              <a:rPr lang="en-GB" dirty="0"/>
              <a:t>Aims to find the optimal value for a function </a:t>
            </a:r>
          </a:p>
          <a:p>
            <a:pPr lvl="2"/>
            <a:r>
              <a:rPr lang="en-GB" sz="2400"/>
              <a:t>Maximum size </a:t>
            </a:r>
          </a:p>
          <a:p>
            <a:pPr lvl="2"/>
            <a:r>
              <a:rPr lang="en-GB" sz="2400"/>
              <a:t>Minimum resources </a:t>
            </a:r>
          </a:p>
          <a:p>
            <a:pPr lvl="2"/>
            <a:endParaRPr lang="en-GB" sz="2400"/>
          </a:p>
          <a:p>
            <a:pPr marL="914400" lvl="2" indent="0">
              <a:buNone/>
            </a:pPr>
            <a:endParaRPr lang="en-US" sz="2400"/>
          </a:p>
          <a:p>
            <a:r>
              <a:rPr lang="en-GB" sz="2400"/>
              <a:t>Parameter-less </a:t>
            </a:r>
          </a:p>
          <a:p>
            <a:pPr lvl="1"/>
            <a:r>
              <a:rPr lang="en-GB" dirty="0"/>
              <a:t>Does not require parameter ‘tuning’</a:t>
            </a:r>
          </a:p>
          <a:p>
            <a:pPr lvl="1"/>
            <a:r>
              <a:rPr lang="en-GB" dirty="0"/>
              <a:t>Improper tuning can mean </a:t>
            </a:r>
          </a:p>
          <a:p>
            <a:pPr lvl="2"/>
            <a:r>
              <a:rPr lang="en-GB" sz="2400"/>
              <a:t>Local minima not global solution </a:t>
            </a:r>
          </a:p>
          <a:p>
            <a:pPr lvl="2"/>
            <a:r>
              <a:rPr lang="en-GB" sz="2400"/>
              <a:t>Increase computational effort </a:t>
            </a:r>
          </a:p>
          <a:p>
            <a:pPr marL="914400" lvl="2" indent="0">
              <a:buNone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430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EFF9-D6B0-4D95-B1E2-0CA64CE22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509"/>
            <a:ext cx="10375232" cy="176780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4300" dirty="0"/>
              <a:t>Deterministic</a:t>
            </a:r>
            <a:r>
              <a:rPr lang="en-GB" sz="2600" dirty="0"/>
              <a:t> 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600" dirty="0"/>
              <a:t>With large problems or certain data sets this can become a very complex and expensive task</a:t>
            </a: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91F7D-38C5-4BEB-83C7-314D7222C4E2}"/>
              </a:ext>
            </a:extLst>
          </p:cNvPr>
          <p:cNvSpPr txBox="1"/>
          <p:nvPr/>
        </p:nvSpPr>
        <p:spPr>
          <a:xfrm>
            <a:off x="838200" y="2839453"/>
            <a:ext cx="9605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Heuristic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Often more flexible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Often more 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9ADE2-5665-4008-9612-F1EA1F2AFAB5}"/>
              </a:ext>
            </a:extLst>
          </p:cNvPr>
          <p:cNvSpPr txBox="1"/>
          <p:nvPr/>
        </p:nvSpPr>
        <p:spPr>
          <a:xfrm>
            <a:off x="5081047" y="3544478"/>
            <a:ext cx="65987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Evolutionary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Swarm intelligence algorithms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DA137-012D-426C-8452-0E8F729F7C6D}"/>
              </a:ext>
            </a:extLst>
          </p:cNvPr>
          <p:cNvSpPr txBox="1"/>
          <p:nvPr/>
        </p:nvSpPr>
        <p:spPr>
          <a:xfrm>
            <a:off x="942680" y="4920792"/>
            <a:ext cx="4138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Genetic algorithms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Differential evolution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7CC3-D49A-469B-A36D-88EBE15E9770}"/>
              </a:ext>
            </a:extLst>
          </p:cNvPr>
          <p:cNvSpPr txBox="1"/>
          <p:nvPr/>
        </p:nvSpPr>
        <p:spPr>
          <a:xfrm>
            <a:off x="5081047" y="4920792"/>
            <a:ext cx="5260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Partial Swarm optimisation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Artificial Bee Colony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036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CFF2-C447-428B-8FAE-8E482499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89" y="368415"/>
            <a:ext cx="10515600" cy="1325563"/>
          </a:xfrm>
        </p:spPr>
        <p:txBody>
          <a:bodyPr/>
          <a:lstStyle/>
          <a:p>
            <a:r>
              <a:rPr lang="en-GB" dirty="0"/>
              <a:t>The Jaya algorithm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6A14C0-75B2-4007-BAF0-166CF9486B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122" y="3609648"/>
                <a:ext cx="12160578" cy="719612"/>
              </a:xfrm>
            </p:spPr>
            <p:txBody>
              <a:bodyPr/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𝑤𝑜𝑟𝑠𝑡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6A14C0-75B2-4007-BAF0-166CF9486B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122" y="3609648"/>
                <a:ext cx="12160578" cy="7196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DA65BED-3522-4A60-B5AD-A781D874C6C5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5F848-675A-4F9C-B4BC-2FC49BECF5E2}"/>
              </a:ext>
            </a:extLst>
          </p:cNvPr>
          <p:cNvSpPr txBox="1"/>
          <p:nvPr/>
        </p:nvSpPr>
        <p:spPr>
          <a:xfrm>
            <a:off x="838200" y="3860278"/>
            <a:ext cx="1876720" cy="93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C2588-ED1A-4305-BD28-C9AE14C05A36}"/>
              </a:ext>
            </a:extLst>
          </p:cNvPr>
          <p:cNvSpPr txBox="1"/>
          <p:nvPr/>
        </p:nvSpPr>
        <p:spPr>
          <a:xfrm>
            <a:off x="4515439" y="2506859"/>
            <a:ext cx="459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These dictate how strongly to move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41DD3-1E13-4FB1-B041-6A27968FD354}"/>
              </a:ext>
            </a:extLst>
          </p:cNvPr>
          <p:cNvCxnSpPr>
            <a:cxnSpLocks/>
          </p:cNvCxnSpPr>
          <p:nvPr/>
        </p:nvCxnSpPr>
        <p:spPr>
          <a:xfrm flipH="1">
            <a:off x="4166648" y="2876191"/>
            <a:ext cx="575034" cy="80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F04757-0CD2-4522-97E4-9A84B4C0A2B5}"/>
              </a:ext>
            </a:extLst>
          </p:cNvPr>
          <p:cNvCxnSpPr/>
          <p:nvPr/>
        </p:nvCxnSpPr>
        <p:spPr>
          <a:xfrm>
            <a:off x="7588577" y="2891771"/>
            <a:ext cx="433633" cy="87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0ED455-B066-43D7-9DDD-A5CC69179DF0}"/>
              </a:ext>
            </a:extLst>
          </p:cNvPr>
          <p:cNvSpPr txBox="1"/>
          <p:nvPr/>
        </p:nvSpPr>
        <p:spPr>
          <a:xfrm>
            <a:off x="6914560" y="5062717"/>
            <a:ext cx="361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move towards/away from 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508CB2-5472-46B8-80B0-84C8A2BB0B84}"/>
              </a:ext>
            </a:extLst>
          </p:cNvPr>
          <p:cNvCxnSpPr>
            <a:cxnSpLocks/>
          </p:cNvCxnSpPr>
          <p:nvPr/>
        </p:nvCxnSpPr>
        <p:spPr>
          <a:xfrm flipH="1">
            <a:off x="9106293" y="4232635"/>
            <a:ext cx="207389" cy="73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56CF21-2DA6-4DF6-8B40-54E702CEA79B}"/>
              </a:ext>
            </a:extLst>
          </p:cNvPr>
          <p:cNvCxnSpPr>
            <a:cxnSpLocks/>
          </p:cNvCxnSpPr>
          <p:nvPr/>
        </p:nvCxnSpPr>
        <p:spPr>
          <a:xfrm flipH="1" flipV="1">
            <a:off x="5995447" y="4232635"/>
            <a:ext cx="1159497" cy="8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D1DB38-AC5F-4473-BA01-A158E979716F}"/>
              </a:ext>
            </a:extLst>
          </p:cNvPr>
          <p:cNvSpPr txBox="1"/>
          <p:nvPr/>
        </p:nvSpPr>
        <p:spPr>
          <a:xfrm>
            <a:off x="961534" y="2408894"/>
            <a:ext cx="216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 iteration 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E8E56-FE04-4DFB-A538-11E9A6B7C185}"/>
              </a:ext>
            </a:extLst>
          </p:cNvPr>
          <p:cNvCxnSpPr/>
          <p:nvPr/>
        </p:nvCxnSpPr>
        <p:spPr>
          <a:xfrm flipH="1" flipV="1">
            <a:off x="2253006" y="2891771"/>
            <a:ext cx="641023" cy="78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0AC5CC-3296-45ED-A3C1-89ECADBC497E}"/>
              </a:ext>
            </a:extLst>
          </p:cNvPr>
          <p:cNvSpPr txBox="1"/>
          <p:nvPr/>
        </p:nvSpPr>
        <p:spPr>
          <a:xfrm>
            <a:off x="1093509" y="4798243"/>
            <a:ext cx="22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iteration 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8E00B1-5867-4DC6-A25E-793C6D8F4A0C}"/>
              </a:ext>
            </a:extLst>
          </p:cNvPr>
          <p:cNvCxnSpPr/>
          <p:nvPr/>
        </p:nvCxnSpPr>
        <p:spPr>
          <a:xfrm flipH="1" flipV="1">
            <a:off x="1706252" y="4232635"/>
            <a:ext cx="367645" cy="56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7B3A64-219B-4FDF-8F5E-159264A07116}"/>
                  </a:ext>
                </a:extLst>
              </p:cNvPr>
              <p:cNvSpPr txBox="1"/>
              <p:nvPr/>
            </p:nvSpPr>
            <p:spPr>
              <a:xfrm>
                <a:off x="1385739" y="5724280"/>
                <a:ext cx="8125906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= Value of the </a:t>
                </a:r>
                <a:r>
                  <a:rPr lang="en-US" dirty="0" err="1"/>
                  <a:t>j</a:t>
                </a:r>
                <a:r>
                  <a:rPr lang="en-US" baseline="-25000" dirty="0" err="1"/>
                  <a:t>th</a:t>
                </a:r>
                <a:r>
                  <a:rPr lang="en-US" baseline="-25000" dirty="0"/>
                  <a:t> </a:t>
                </a:r>
                <a:r>
                  <a:rPr lang="en-US" dirty="0"/>
                  <a:t>variable of the k</a:t>
                </a:r>
                <a:r>
                  <a:rPr lang="en-US" baseline="-25000" dirty="0"/>
                  <a:t>th</a:t>
                </a:r>
                <a:r>
                  <a:rPr lang="en-US" dirty="0"/>
                  <a:t> candidate during the 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th</a:t>
                </a:r>
                <a:r>
                  <a:rPr lang="en-US" dirty="0"/>
                  <a:t> iteration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7B3A64-219B-4FDF-8F5E-159264A07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739" y="5724280"/>
                <a:ext cx="8125906" cy="624338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8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7" grpId="0"/>
      <p:bldP spid="24" grpId="0"/>
      <p:bldP spid="27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7D9D-9028-43D6-94FF-076BBD29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489" y="1706252"/>
            <a:ext cx="10515600" cy="5488806"/>
          </a:xfrm>
        </p:spPr>
        <p:txBody>
          <a:bodyPr/>
          <a:lstStyle/>
          <a:p>
            <a:r>
              <a:rPr lang="en-GB" dirty="0"/>
              <a:t>The new candidate is only accepted if it provides a better function evaluation </a:t>
            </a:r>
          </a:p>
          <a:p>
            <a:r>
              <a:rPr lang="en-GB" dirty="0"/>
              <a:t> They become the input to the next iteration </a:t>
            </a:r>
          </a:p>
          <a:p>
            <a:endParaRPr lang="en-GB" dirty="0"/>
          </a:p>
          <a:p>
            <a:r>
              <a:rPr lang="en-GB" dirty="0"/>
              <a:t>This can be parallelised due to the algorithm being relatively easy to break into simple numerical processes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4E75D59-4E0A-42BE-A488-40C71E505C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7963" y="403450"/>
                <a:ext cx="12160578" cy="719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𝑤𝑜𝑟𝑠𝑡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4E75D59-4E0A-42BE-A488-40C71E50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7963" y="403450"/>
                <a:ext cx="12160578" cy="719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BE1F0D-384B-41EA-9F38-77E86FD88590}"/>
                  </a:ext>
                </a:extLst>
              </p:cNvPr>
              <p:cNvSpPr txBox="1"/>
              <p:nvPr/>
            </p:nvSpPr>
            <p:spPr>
              <a:xfrm>
                <a:off x="2366127" y="981660"/>
                <a:ext cx="8125906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= Value of the </a:t>
                </a:r>
                <a:r>
                  <a:rPr lang="en-US" dirty="0" err="1"/>
                  <a:t>j</a:t>
                </a:r>
                <a:r>
                  <a:rPr lang="en-US" baseline="-25000" dirty="0" err="1"/>
                  <a:t>th</a:t>
                </a:r>
                <a:r>
                  <a:rPr lang="en-US" baseline="-25000" dirty="0"/>
                  <a:t> </a:t>
                </a:r>
                <a:r>
                  <a:rPr lang="en-US" dirty="0"/>
                  <a:t>variable of the k</a:t>
                </a:r>
                <a:r>
                  <a:rPr lang="en-US" baseline="-25000" dirty="0"/>
                  <a:t>th</a:t>
                </a:r>
                <a:r>
                  <a:rPr lang="en-US" dirty="0"/>
                  <a:t> candidate during the 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th</a:t>
                </a:r>
                <a:r>
                  <a:rPr lang="en-US" dirty="0"/>
                  <a:t> iteration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BE1F0D-384B-41EA-9F38-77E86FD88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127" y="981660"/>
                <a:ext cx="8125906" cy="624338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FE073C-EEF6-4021-B50F-413B07813AC1}"/>
              </a:ext>
            </a:extLst>
          </p:cNvPr>
          <p:cNvSpPr txBox="1">
            <a:spLocks/>
          </p:cNvSpPr>
          <p:nvPr/>
        </p:nvSpPr>
        <p:spPr>
          <a:xfrm>
            <a:off x="822489" y="4828095"/>
            <a:ext cx="10515600" cy="5488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Split – </a:t>
            </a:r>
          </a:p>
          <a:p>
            <a:pPr lvl="1"/>
            <a:r>
              <a:rPr lang="en-GB" dirty="0"/>
              <a:t>Each individual can be evaluated separately</a:t>
            </a:r>
          </a:p>
          <a:p>
            <a:pPr lvl="1"/>
            <a:r>
              <a:rPr lang="en-GB" dirty="0"/>
              <a:t>Each variable can produce a value with only the best and worst needing to be used </a:t>
            </a:r>
          </a:p>
        </p:txBody>
      </p:sp>
    </p:spTree>
    <p:extLst>
      <p:ext uri="{BB962C8B-B14F-4D97-AF65-F5344CB8AC3E}">
        <p14:creationId xmlns:p14="http://schemas.microsoft.com/office/powerpoint/2010/main" val="41608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85354-F0C6-4F5A-AE23-A80E50FA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11" y="223927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lvl="1"/>
            <a:endParaRPr lang="en-US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8D5722-B059-48BA-A57F-B4E3E4106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7392"/>
            <a:ext cx="2857500" cy="17335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C745EE-2CF8-42CA-B496-2FF181F7B2CB}"/>
              </a:ext>
            </a:extLst>
          </p:cNvPr>
          <p:cNvSpPr txBox="1">
            <a:spLocks/>
          </p:cNvSpPr>
          <p:nvPr/>
        </p:nvSpPr>
        <p:spPr>
          <a:xfrm>
            <a:off x="838200" y="2239270"/>
            <a:ext cx="10515600" cy="5488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GPGPU </a:t>
            </a:r>
          </a:p>
          <a:p>
            <a:pPr lvl="1"/>
            <a:r>
              <a:rPr lang="en-GB" dirty="0"/>
              <a:t>General purpose computing on a graphics processing unit </a:t>
            </a:r>
          </a:p>
          <a:p>
            <a:pPr lvl="1"/>
            <a:endParaRPr lang="en-GB" dirty="0"/>
          </a:p>
          <a:p>
            <a:r>
              <a:rPr lang="en-GB" dirty="0"/>
              <a:t>C</a:t>
            </a:r>
            <a:r>
              <a:rPr lang="en-US" dirty="0"/>
              <a:t>UDA allows for access to the hardware commonly used for graphics rendering.</a:t>
            </a:r>
          </a:p>
          <a:p>
            <a:pPr lvl="1"/>
            <a:r>
              <a:rPr lang="en-GB" dirty="0"/>
              <a:t>G</a:t>
            </a:r>
            <a:r>
              <a:rPr lang="en-US" dirty="0"/>
              <a:t>raphic's processing often entails performing the same calculation on multiple data </a:t>
            </a:r>
          </a:p>
          <a:p>
            <a:pPr lvl="1"/>
            <a:r>
              <a:rPr lang="en-GB" dirty="0"/>
              <a:t>P</a:t>
            </a:r>
            <a:r>
              <a:rPr lang="en-US" dirty="0"/>
              <a:t>roprietary to Nvidia hardware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38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85354-F0C6-4F5A-AE23-A80E50FA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11" y="223927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lvl="1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34763B9-86AE-4753-8568-E514A2C19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304800"/>
            <a:ext cx="5098921" cy="2852057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A8CCE4B8-CB4E-4CD7-8C34-8EDBBCB95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85" y="1349828"/>
            <a:ext cx="3795313" cy="4158343"/>
          </a:xfrm>
          <a:prstGeom prst="rect">
            <a:avLst/>
          </a:prstGeom>
        </p:spPr>
      </p:pic>
      <p:pic>
        <p:nvPicPr>
          <p:cNvPr id="8" name="Picture 7" descr="A close up of a computer&#10;&#10;Description automatically generated">
            <a:extLst>
              <a:ext uri="{FF2B5EF4-FFF2-40B4-BE49-F238E27FC236}">
                <a16:creationId xmlns:a16="http://schemas.microsoft.com/office/drawing/2014/main" id="{E5F343CD-3316-4C26-A97C-26D9A09A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0" y="2472621"/>
            <a:ext cx="5005573" cy="41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85354-F0C6-4F5A-AE23-A80E50FA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11" y="223927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lvl="1"/>
            <a:endParaRPr lang="en-US" dirty="0"/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68CF3FB3-5D2D-4CF2-B431-93EF92C30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7" y="206532"/>
            <a:ext cx="6843515" cy="6384076"/>
          </a:xfrm>
          <a:prstGeom prst="rect">
            <a:avLst/>
          </a:prstGeom>
        </p:spPr>
      </p:pic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66EEE1E-C395-49F9-A60E-66668E784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00" y="1496876"/>
            <a:ext cx="4201104" cy="4201104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F2BF83A-C588-4C2C-B265-AEB1C2490B3D}"/>
              </a:ext>
            </a:extLst>
          </p:cNvPr>
          <p:cNvSpPr/>
          <p:nvPr/>
        </p:nvSpPr>
        <p:spPr>
          <a:xfrm>
            <a:off x="6281057" y="1"/>
            <a:ext cx="11235689" cy="560614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3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36F3-3813-4454-9DC2-5BBB8B2D0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835026"/>
            <a:ext cx="11266714" cy="6022974"/>
          </a:xfrm>
        </p:spPr>
        <p:txBody>
          <a:bodyPr/>
          <a:lstStyle/>
          <a:p>
            <a:r>
              <a:rPr lang="en-GB"/>
              <a:t>First attempts –</a:t>
            </a:r>
          </a:p>
          <a:p>
            <a:pPr lvl="1"/>
            <a:r>
              <a:rPr lang="en-GB"/>
              <a:t>Single </a:t>
            </a:r>
            <a:r>
              <a:rPr lang="en-GB" dirty="0"/>
              <a:t>CUDA core – single CUDA thread </a:t>
            </a:r>
          </a:p>
          <a:p>
            <a:pPr lvl="1"/>
            <a:r>
              <a:rPr lang="en-GB" dirty="0"/>
              <a:t>Population size less than several hundred </a:t>
            </a:r>
          </a:p>
          <a:p>
            <a:pPr lvl="1"/>
            <a:endParaRPr lang="en-GB" dirty="0"/>
          </a:p>
          <a:p>
            <a:r>
              <a:rPr lang="en-GB"/>
              <a:t>Nvidia architecture fixed set of compute units </a:t>
            </a:r>
          </a:p>
          <a:p>
            <a:pPr lvl="1"/>
            <a:endParaRPr lang="en-GB" dirty="0"/>
          </a:p>
          <a:p>
            <a:r>
              <a:rPr lang="en-GB"/>
              <a:t>Not enough to keep the GPU fed with tasks</a:t>
            </a:r>
          </a:p>
          <a:p>
            <a:endParaRPr lang="en-GB"/>
          </a:p>
          <a:p>
            <a:r>
              <a:rPr lang="en-GB"/>
              <a:t>Add parallelism contained in the functions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696</Words>
  <Application>Microsoft Office PowerPoint</Application>
  <PresentationFormat>Widescreen</PresentationFormat>
  <Paragraphs>139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Jaya optimization algorithm with GPU acceleration </vt:lpstr>
      <vt:lpstr>The Jaya algorithm </vt:lpstr>
      <vt:lpstr>PowerPoint Presentation</vt:lpstr>
      <vt:lpstr>The Jaya 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Jaya optimization algorithm with GPU acceleration </dc:title>
  <dc:creator>Adam Stock</dc:creator>
  <cp:lastModifiedBy>Adam Stock</cp:lastModifiedBy>
  <cp:revision>3</cp:revision>
  <dcterms:created xsi:type="dcterms:W3CDTF">2018-12-01T21:42:34Z</dcterms:created>
  <dcterms:modified xsi:type="dcterms:W3CDTF">2018-12-01T22:07:12Z</dcterms:modified>
</cp:coreProperties>
</file>